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139691\Documents\Kapital%20B+R\Ksiazka\Kremer+Pikett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139691\Documents\Kapital%20B+R\Ksiazka\Kremer+Pikett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139691\Documents\Kapital%20B+R\Ksiazka\Kremer+Pikett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139691\Documents\Kapital%20B+R\Ksiazka\Kremer+Pikett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139691\Documents\Kapital%20B+R\Ksiazka\Kremer+Pikett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3888888888888888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BB-4388-9FA5-7096511DA2C4}"/>
                </c:ext>
              </c:extLst>
            </c:dLbl>
            <c:dLbl>
              <c:idx val="1"/>
              <c:layout>
                <c:manualLayout>
                  <c:x val="-1.1111111111111212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BB-4388-9FA5-7096511DA2C4}"/>
                </c:ext>
              </c:extLst>
            </c:dLbl>
            <c:dLbl>
              <c:idx val="2"/>
              <c:layout>
                <c:manualLayout>
                  <c:x val="-5.8333333333333334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BB-4388-9FA5-7096511DA2C4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BB-4388-9FA5-7096511DA2C4}"/>
                </c:ext>
              </c:extLst>
            </c:dLbl>
            <c:dLbl>
              <c:idx val="12"/>
              <c:layout>
                <c:manualLayout>
                  <c:x val="-7.7777777777777779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BB-4388-9FA5-7096511DA2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Arkusz1!$C$10:$C$22</c:f>
              <c:numCache>
                <c:formatCode>General</c:formatCode>
                <c:ptCount val="13"/>
                <c:pt idx="0">
                  <c:v>-25000</c:v>
                </c:pt>
                <c:pt idx="1">
                  <c:v>-5000</c:v>
                </c:pt>
                <c:pt idx="2">
                  <c:v>0</c:v>
                </c:pt>
                <c:pt idx="3">
                  <c:v>1000</c:v>
                </c:pt>
                <c:pt idx="4">
                  <c:v>1500</c:v>
                </c:pt>
                <c:pt idx="5">
                  <c:v>1700</c:v>
                </c:pt>
                <c:pt idx="6">
                  <c:v>1820</c:v>
                </c:pt>
                <c:pt idx="7">
                  <c:v>1870</c:v>
                </c:pt>
                <c:pt idx="8">
                  <c:v>1913</c:v>
                </c:pt>
                <c:pt idx="9">
                  <c:v>1950</c:v>
                </c:pt>
                <c:pt idx="10">
                  <c:v>1970</c:v>
                </c:pt>
                <c:pt idx="11">
                  <c:v>1990</c:v>
                </c:pt>
                <c:pt idx="12">
                  <c:v>2012</c:v>
                </c:pt>
              </c:numCache>
            </c:numRef>
          </c:xVal>
          <c:yVal>
            <c:numRef>
              <c:f>Arkusz1!$D$10:$D$22</c:f>
              <c:numCache>
                <c:formatCode>General</c:formatCode>
                <c:ptCount val="13"/>
                <c:pt idx="0">
                  <c:v>3.34</c:v>
                </c:pt>
                <c:pt idx="1">
                  <c:v>5</c:v>
                </c:pt>
                <c:pt idx="2" formatCode="#,##0">
                  <c:v>225.82000000000002</c:v>
                </c:pt>
                <c:pt idx="3" formatCode="#,##0">
                  <c:v>267.33</c:v>
                </c:pt>
                <c:pt idx="4" formatCode="#,##0">
                  <c:v>438.42800000000005</c:v>
                </c:pt>
                <c:pt idx="5" formatCode="#,##0">
                  <c:v>603.4899999999999</c:v>
                </c:pt>
                <c:pt idx="6" formatCode="#,##0">
                  <c:v>1041.7079704657854</c:v>
                </c:pt>
                <c:pt idx="7" formatCode="#,##0">
                  <c:v>1275.7320676894062</c:v>
                </c:pt>
                <c:pt idx="8" formatCode="#,##0">
                  <c:v>1792.9247028219831</c:v>
                </c:pt>
                <c:pt idx="9" formatCode="#,##0">
                  <c:v>2527.9598949347428</c:v>
                </c:pt>
                <c:pt idx="10" formatCode="#,##0">
                  <c:v>3691.1574281273156</c:v>
                </c:pt>
                <c:pt idx="11" formatCode="#,##0">
                  <c:v>5306.4251540000005</c:v>
                </c:pt>
                <c:pt idx="12" formatCode="#,##0">
                  <c:v>7052.1353050000007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C5BB-4388-9FA5-7096511DA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110552"/>
        <c:axId val="257111864"/>
      </c:scatterChart>
      <c:valAx>
        <c:axId val="257110552"/>
        <c:scaling>
          <c:orientation val="minMax"/>
          <c:max val="2020"/>
          <c:min val="-25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57111864"/>
        <c:crosses val="autoZero"/>
        <c:crossBetween val="midCat"/>
      </c:valAx>
      <c:valAx>
        <c:axId val="2571118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Population (millions)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571105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9.4444444444444442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10-49F8-BBD4-23BDC447BA22}"/>
                </c:ext>
              </c:extLst>
            </c:dLbl>
            <c:dLbl>
              <c:idx val="12"/>
              <c:layout>
                <c:manualLayout>
                  <c:x val="-8.6111111111111013E-2"/>
                  <c:y val="-2.314814814814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10-49F8-BBD4-23BDC447BA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Graphs!$C$10:$C$22</c:f>
              <c:numCache>
                <c:formatCode>General</c:formatCode>
                <c:ptCount val="13"/>
                <c:pt idx="0">
                  <c:v>-25000</c:v>
                </c:pt>
                <c:pt idx="1">
                  <c:v>-5000</c:v>
                </c:pt>
                <c:pt idx="2">
                  <c:v>0</c:v>
                </c:pt>
                <c:pt idx="3">
                  <c:v>1000</c:v>
                </c:pt>
                <c:pt idx="4">
                  <c:v>1500</c:v>
                </c:pt>
                <c:pt idx="5">
                  <c:v>1700</c:v>
                </c:pt>
                <c:pt idx="6">
                  <c:v>1820</c:v>
                </c:pt>
                <c:pt idx="7">
                  <c:v>1870</c:v>
                </c:pt>
                <c:pt idx="8">
                  <c:v>1913</c:v>
                </c:pt>
                <c:pt idx="9">
                  <c:v>1950</c:v>
                </c:pt>
                <c:pt idx="10">
                  <c:v>1970</c:v>
                </c:pt>
                <c:pt idx="11">
                  <c:v>1990</c:v>
                </c:pt>
                <c:pt idx="12">
                  <c:v>2012</c:v>
                </c:pt>
              </c:numCache>
            </c:numRef>
          </c:xVal>
          <c:yVal>
            <c:numRef>
              <c:f>Graphs!$E$10:$E$22</c:f>
              <c:numCache>
                <c:formatCode>General</c:formatCode>
                <c:ptCount val="13"/>
                <c:pt idx="0">
                  <c:v>2.0999885044164186</c:v>
                </c:pt>
                <c:pt idx="1">
                  <c:v>3.1436953658928419</c:v>
                </c:pt>
                <c:pt idx="2" formatCode="#,##0">
                  <c:v>141.98185750518434</c:v>
                </c:pt>
                <c:pt idx="3" formatCode="#,##0">
                  <c:v>162.57740569896967</c:v>
                </c:pt>
                <c:pt idx="4" formatCode="#,##0">
                  <c:v>330.52661387777471</c:v>
                </c:pt>
                <c:pt idx="5" formatCode="#,##0">
                  <c:v>495.27271718301694</c:v>
                </c:pt>
                <c:pt idx="6" formatCode="#,##0">
                  <c:v>930.11942441990698</c:v>
                </c:pt>
                <c:pt idx="7" formatCode="#,##0">
                  <c:v>1495.8978768753748</c:v>
                </c:pt>
                <c:pt idx="8" formatCode="#,##0">
                  <c:v>3678.077807856007</c:v>
                </c:pt>
                <c:pt idx="9" formatCode="#,##0">
                  <c:v>7133.8968817997147</c:v>
                </c:pt>
                <c:pt idx="10" formatCode="#,##0">
                  <c:v>18144.358833601229</c:v>
                </c:pt>
                <c:pt idx="11" formatCode="#,##0">
                  <c:v>34051.585300239036</c:v>
                </c:pt>
                <c:pt idx="12" formatCode="#,##0">
                  <c:v>71170.182355388519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E10-49F8-BBD4-23BDC447BA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9651184"/>
        <c:axId val="699644296"/>
      </c:scatterChart>
      <c:valAx>
        <c:axId val="699651184"/>
        <c:scaling>
          <c:orientation val="minMax"/>
          <c:max val="2020"/>
          <c:min val="-25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9644296"/>
        <c:crosses val="autoZero"/>
        <c:crossBetween val="midCat"/>
      </c:valAx>
      <c:valAx>
        <c:axId val="69964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World GDP (billions of euro, 2012 PPP)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96511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Graphs!$D$9</c:f>
              <c:strCache>
                <c:ptCount val="1"/>
                <c:pt idx="0">
                  <c:v>Population (millions)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Graphs!$C$10:$C$22</c:f>
              <c:numCache>
                <c:formatCode>General</c:formatCode>
                <c:ptCount val="13"/>
                <c:pt idx="0">
                  <c:v>-25000</c:v>
                </c:pt>
                <c:pt idx="1">
                  <c:v>-5000</c:v>
                </c:pt>
                <c:pt idx="2">
                  <c:v>0</c:v>
                </c:pt>
                <c:pt idx="3">
                  <c:v>1000</c:v>
                </c:pt>
                <c:pt idx="4">
                  <c:v>1500</c:v>
                </c:pt>
                <c:pt idx="5">
                  <c:v>1700</c:v>
                </c:pt>
                <c:pt idx="6">
                  <c:v>1820</c:v>
                </c:pt>
                <c:pt idx="7">
                  <c:v>1870</c:v>
                </c:pt>
                <c:pt idx="8">
                  <c:v>1913</c:v>
                </c:pt>
                <c:pt idx="9">
                  <c:v>1950</c:v>
                </c:pt>
                <c:pt idx="10">
                  <c:v>1970</c:v>
                </c:pt>
                <c:pt idx="11">
                  <c:v>1990</c:v>
                </c:pt>
                <c:pt idx="12">
                  <c:v>2012</c:v>
                </c:pt>
              </c:numCache>
            </c:numRef>
          </c:xVal>
          <c:yVal>
            <c:numRef>
              <c:f>Graphs!$D$10:$D$22</c:f>
              <c:numCache>
                <c:formatCode>General</c:formatCode>
                <c:ptCount val="13"/>
                <c:pt idx="0">
                  <c:v>3.34</c:v>
                </c:pt>
                <c:pt idx="1">
                  <c:v>5</c:v>
                </c:pt>
                <c:pt idx="2" formatCode="#,##0">
                  <c:v>225.82000000000002</c:v>
                </c:pt>
                <c:pt idx="3" formatCode="#,##0">
                  <c:v>267.33</c:v>
                </c:pt>
                <c:pt idx="4" formatCode="#,##0">
                  <c:v>438.42800000000005</c:v>
                </c:pt>
                <c:pt idx="5" formatCode="#,##0">
                  <c:v>603.4899999999999</c:v>
                </c:pt>
                <c:pt idx="6" formatCode="#,##0">
                  <c:v>1041.7079704657854</c:v>
                </c:pt>
                <c:pt idx="7" formatCode="#,##0">
                  <c:v>1275.7320676894062</c:v>
                </c:pt>
                <c:pt idx="8" formatCode="#,##0">
                  <c:v>1792.9247028219831</c:v>
                </c:pt>
                <c:pt idx="9" formatCode="#,##0">
                  <c:v>2527.9598949347428</c:v>
                </c:pt>
                <c:pt idx="10" formatCode="#,##0">
                  <c:v>3691.1574281273156</c:v>
                </c:pt>
                <c:pt idx="11" formatCode="#,##0">
                  <c:v>5306.4251540000005</c:v>
                </c:pt>
                <c:pt idx="12" formatCode="#,##0">
                  <c:v>7052.1353050000007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DFE-4999-8C0E-AF1489F422E0}"/>
            </c:ext>
          </c:extLst>
        </c:ser>
        <c:ser>
          <c:idx val="1"/>
          <c:order val="1"/>
          <c:tx>
            <c:strRef>
              <c:f>Graphs!$E$9</c:f>
              <c:strCache>
                <c:ptCount val="1"/>
                <c:pt idx="0">
                  <c:v>World GDP (billions of euro, 2012 PPP) 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Graphs!$C$10:$C$22</c:f>
              <c:numCache>
                <c:formatCode>General</c:formatCode>
                <c:ptCount val="13"/>
                <c:pt idx="0">
                  <c:v>-25000</c:v>
                </c:pt>
                <c:pt idx="1">
                  <c:v>-5000</c:v>
                </c:pt>
                <c:pt idx="2">
                  <c:v>0</c:v>
                </c:pt>
                <c:pt idx="3">
                  <c:v>1000</c:v>
                </c:pt>
                <c:pt idx="4">
                  <c:v>1500</c:v>
                </c:pt>
                <c:pt idx="5">
                  <c:v>1700</c:v>
                </c:pt>
                <c:pt idx="6">
                  <c:v>1820</c:v>
                </c:pt>
                <c:pt idx="7">
                  <c:v>1870</c:v>
                </c:pt>
                <c:pt idx="8">
                  <c:v>1913</c:v>
                </c:pt>
                <c:pt idx="9">
                  <c:v>1950</c:v>
                </c:pt>
                <c:pt idx="10">
                  <c:v>1970</c:v>
                </c:pt>
                <c:pt idx="11">
                  <c:v>1990</c:v>
                </c:pt>
                <c:pt idx="12">
                  <c:v>2012</c:v>
                </c:pt>
              </c:numCache>
            </c:numRef>
          </c:xVal>
          <c:yVal>
            <c:numRef>
              <c:f>Graphs!$E$10:$E$22</c:f>
              <c:numCache>
                <c:formatCode>General</c:formatCode>
                <c:ptCount val="13"/>
                <c:pt idx="0">
                  <c:v>2.0999885044164186</c:v>
                </c:pt>
                <c:pt idx="1">
                  <c:v>3.1436953658928419</c:v>
                </c:pt>
                <c:pt idx="2" formatCode="#,##0">
                  <c:v>141.98185750518434</c:v>
                </c:pt>
                <c:pt idx="3" formatCode="#,##0">
                  <c:v>162.57740569896967</c:v>
                </c:pt>
                <c:pt idx="4" formatCode="#,##0">
                  <c:v>330.52661387777471</c:v>
                </c:pt>
                <c:pt idx="5" formatCode="#,##0">
                  <c:v>495.27271718301694</c:v>
                </c:pt>
                <c:pt idx="6" formatCode="#,##0">
                  <c:v>930.11942441990698</c:v>
                </c:pt>
                <c:pt idx="7" formatCode="#,##0">
                  <c:v>1495.8978768753748</c:v>
                </c:pt>
                <c:pt idx="8" formatCode="#,##0">
                  <c:v>3678.077807856007</c:v>
                </c:pt>
                <c:pt idx="9" formatCode="#,##0">
                  <c:v>7133.8968817997147</c:v>
                </c:pt>
                <c:pt idx="10" formatCode="#,##0">
                  <c:v>18144.358833601229</c:v>
                </c:pt>
                <c:pt idx="11" formatCode="#,##0">
                  <c:v>34051.585300239036</c:v>
                </c:pt>
                <c:pt idx="12" formatCode="#,##0">
                  <c:v>71170.182355388519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DFE-4999-8C0E-AF1489F42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7379464"/>
        <c:axId val="497379792"/>
      </c:scatterChart>
      <c:valAx>
        <c:axId val="497379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379792"/>
        <c:crosses val="autoZero"/>
        <c:crossBetween val="midCat"/>
      </c:valAx>
      <c:valAx>
        <c:axId val="49737979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3794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Graphs!$F$9</c:f>
              <c:strCache>
                <c:ptCount val="1"/>
                <c:pt idx="0">
                  <c:v>GDP per worker (euro per day, 2012 PPP)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Graphs!$C$14:$C$22</c:f>
              <c:numCache>
                <c:formatCode>General</c:formatCode>
                <c:ptCount val="9"/>
                <c:pt idx="0">
                  <c:v>1500</c:v>
                </c:pt>
                <c:pt idx="1">
                  <c:v>1700</c:v>
                </c:pt>
                <c:pt idx="2">
                  <c:v>1820</c:v>
                </c:pt>
                <c:pt idx="3">
                  <c:v>1870</c:v>
                </c:pt>
                <c:pt idx="4">
                  <c:v>1913</c:v>
                </c:pt>
                <c:pt idx="5">
                  <c:v>1950</c:v>
                </c:pt>
                <c:pt idx="6">
                  <c:v>1970</c:v>
                </c:pt>
                <c:pt idx="7">
                  <c:v>1990</c:v>
                </c:pt>
                <c:pt idx="8">
                  <c:v>2012</c:v>
                </c:pt>
              </c:numCache>
            </c:numRef>
          </c:xVal>
          <c:yVal>
            <c:numRef>
              <c:f>Graphs!$F$14:$F$22</c:f>
              <c:numCache>
                <c:formatCode>General</c:formatCode>
                <c:ptCount val="9"/>
                <c:pt idx="0">
                  <c:v>2.0640391352134753</c:v>
                </c:pt>
                <c:pt idx="1">
                  <c:v>2.2469018518692572</c:v>
                </c:pt>
                <c:pt idx="2">
                  <c:v>2.4445701391113044</c:v>
                </c:pt>
                <c:pt idx="3">
                  <c:v>3.210349009326305</c:v>
                </c:pt>
                <c:pt idx="4">
                  <c:v>5.6165371616119231</c:v>
                </c:pt>
                <c:pt idx="5">
                  <c:v>7.7262084862540057</c:v>
                </c:pt>
                <c:pt idx="6">
                  <c:v>13.458257492903925</c:v>
                </c:pt>
                <c:pt idx="7">
                  <c:v>17.568920113210236</c:v>
                </c:pt>
                <c:pt idx="8">
                  <c:v>27.630402899939202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96E-4D53-8181-2C1C6972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7389304"/>
        <c:axId val="497389960"/>
      </c:scatterChart>
      <c:valAx>
        <c:axId val="497389304"/>
        <c:scaling>
          <c:orientation val="minMax"/>
          <c:max val="2020"/>
          <c:min val="15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389960"/>
        <c:crosses val="autoZero"/>
        <c:crossBetween val="midCat"/>
      </c:valAx>
      <c:valAx>
        <c:axId val="49738996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3893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Arkusz1!$D$38:$D$42</c:f>
              <c:numCache>
                <c:formatCode>General</c:formatCode>
                <c:ptCount val="5"/>
                <c:pt idx="0">
                  <c:v>70020</c:v>
                </c:pt>
                <c:pt idx="1">
                  <c:v>10020</c:v>
                </c:pt>
                <c:pt idx="2">
                  <c:v>220</c:v>
                </c:pt>
                <c:pt idx="3">
                  <c:v>40</c:v>
                </c:pt>
                <c:pt idx="4">
                  <c:v>1</c:v>
                </c:pt>
              </c:numCache>
            </c:numRef>
          </c:xVal>
          <c:yVal>
            <c:numRef>
              <c:f>Arkusz1!$F$38:$F$42</c:f>
              <c:numCache>
                <c:formatCode>General</c:formatCode>
                <c:ptCount val="5"/>
                <c:pt idx="0">
                  <c:v>0</c:v>
                </c:pt>
                <c:pt idx="1">
                  <c:v>1.7462165308498254</c:v>
                </c:pt>
                <c:pt idx="2">
                  <c:v>12.815347773472757</c:v>
                </c:pt>
                <c:pt idx="3">
                  <c:v>18.316570267360287</c:v>
                </c:pt>
                <c:pt idx="4">
                  <c:v>32.602284553074576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D38-4D0D-BC59-E3C139127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286032"/>
        <c:axId val="614286360"/>
      </c:scatterChart>
      <c:valAx>
        <c:axId val="614286032"/>
        <c:scaling>
          <c:logBase val="10"/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Years ago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14286360"/>
        <c:crosses val="autoZero"/>
        <c:crossBetween val="midCat"/>
      </c:valAx>
      <c:valAx>
        <c:axId val="61428636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</a:t>
                </a:r>
                <a:r>
                  <a:rPr lang="pl-PL"/>
                  <a:t>umber of times doubled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142860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3ABF5B-8D47-437E-B892-306A5D3A6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D1C89F-BC06-4A0C-B289-589FFB38B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D0761A-6292-4760-AB51-F16EB535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786BCB-305D-4C48-A9B0-A85C3D30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35FA78-D54A-4020-AF94-D5276BC5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73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45D325-5768-45F8-82B5-991080D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3BFCDD5-1DC1-4DCE-AFFE-116739BD6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F1349B-4A7E-434D-862A-3E7DDD9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154C7AE-3949-435B-B7AC-1739025D7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72A021-7103-410E-93F8-AAE63FB1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731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4EF603D-FCBC-454E-9E22-F094F404C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B47CFF9-E93E-450A-868D-A3E5B6220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2C57F2-8460-4319-9951-0883830C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C521CB-80D4-4A14-81B1-402B0C1A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CC3378-5EE2-4C80-AD1B-CA4DBC3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39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4078B5-2E2D-4D99-AFD5-B52D0ACBF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3E7D20-17EA-4226-A761-81D89F11A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E29439-B74A-431B-869C-678A53E7E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9B21AC-819C-4D75-BA59-46140559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061725-AE37-4DF0-927F-02AA3FF5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77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9FFB7A-E2FB-47B0-8E8D-46FB18F96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1A326AE-E536-4128-9FA6-187D3C5B7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FA4943-CFF9-44BC-B429-61C93E6E9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3297E1-5EA4-4694-80E0-AE7016B7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038F76-2E8A-4CF2-BE2F-38B0C2894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21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0E85DC-6112-4181-8C88-F64BEEE0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D4193E-8EB3-476D-A439-93B98B9C4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B7F65B2-952F-4093-A219-0786FCD69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DD383D4-38EC-4EB3-ABA6-F2624E5E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45388A-C9E5-47F4-96D0-9756DE96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6BB6C15-BCA5-481F-9F2A-35101DCA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410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B9AD2C-EA07-4460-8FEE-1A4D7310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3549CFA-433B-4B3F-9C0E-054637C86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6B6E95-04CD-4833-8041-457962710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4111810-D65F-4F76-814C-DB6A6C74F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17A599A-06CB-466B-AB7F-946083686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745BD5-E300-4079-AFFD-2ADE6326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9AED5CF-4B3E-4CEA-BCAC-5E4EF1CE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3D10744-2EFD-4C1B-869F-209CFBF6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42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49772-C4B0-44CE-B2D6-B48FE880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1356919-D256-480B-8DED-185D8E457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1F10F2C-FBA7-408B-83F2-27E64E38E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A002BE6-621D-4310-971C-835BE61C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9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5B6BE82-F97B-4B86-8498-1056546D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E053145-6FEC-4C34-9EBD-46007ACB9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6E8050-DFF6-4A9B-B19B-9C6D44DFA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6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9DEADD-1B94-4D1F-8BD5-569A1337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AA76D5-52DF-4BDB-B249-025712752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D580C4F-37C1-4E0C-BEAC-01B6814C0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CFE6A09-DCCD-4874-9AFE-ADF7FE86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42BE92-D11A-4BF4-B56C-B9F43E44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BB0D04C-C2C8-412D-807F-7B693091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63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A4340C-12DA-4271-8636-95B9A730C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CB82EE-D3DE-4D09-A03C-ED7CC2E53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9A163EB-E464-45FA-B2A1-D50540617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18359A-FEE9-4EB7-8969-C5927B7A1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3A89CA-ACE3-42D1-9215-FE4496C28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538EAC-0F6E-4DB3-91A8-A5C46ABF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45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54ECB84-D164-4267-8584-34DF0AE62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04C229-4B8C-4641-B02B-B35BD9C48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A7490A-274B-41DD-B0A6-25693C503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0B807-4A41-456A-B1EE-6BC8FD8FBC4C}" type="datetimeFigureOut">
              <a:rPr lang="pl-PL" smtClean="0"/>
              <a:t>21.02.2020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25903E-1FC2-4298-BBEB-01AC71708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FE4FA9-3399-4382-8876-11AF01DDE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891C7-B2F5-4FD1-8B29-3526CD0045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758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CF8C02D1-2475-4D51-B121-8B41CFDBB4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349282"/>
              </p:ext>
            </p:extLst>
          </p:nvPr>
        </p:nvGraphicFramePr>
        <p:xfrm>
          <a:off x="1773044" y="267629"/>
          <a:ext cx="8909824" cy="618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5B7234F5-0E60-497F-8ADD-20D303BFF101}"/>
              </a:ext>
            </a:extLst>
          </p:cNvPr>
          <p:cNvSpPr txBox="1"/>
          <p:nvPr/>
        </p:nvSpPr>
        <p:spPr>
          <a:xfrm>
            <a:off x="109208" y="5760720"/>
            <a:ext cx="206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u="sng" dirty="0"/>
              <a:t>Data </a:t>
            </a:r>
            <a:r>
              <a:rPr lang="pl-PL" u="sng" dirty="0" err="1"/>
              <a:t>sources</a:t>
            </a:r>
            <a:r>
              <a:rPr lang="pl-PL" u="sng" dirty="0"/>
              <a:t>: </a:t>
            </a:r>
          </a:p>
          <a:p>
            <a:r>
              <a:rPr lang="pl-PL" dirty="0"/>
              <a:t>Kremer (1993); </a:t>
            </a:r>
            <a:r>
              <a:rPr lang="pl-PL" dirty="0" err="1"/>
              <a:t>Piketty</a:t>
            </a:r>
            <a:r>
              <a:rPr lang="pl-PL" dirty="0"/>
              <a:t> (2012)</a:t>
            </a:r>
          </a:p>
        </p:txBody>
      </p:sp>
    </p:spTree>
    <p:extLst>
      <p:ext uri="{BB962C8B-B14F-4D97-AF65-F5344CB8AC3E}">
        <p14:creationId xmlns:p14="http://schemas.microsoft.com/office/powerpoint/2010/main" val="175556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D4AFB48-79B3-4213-973C-DD0497C41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347" y="0"/>
            <a:ext cx="99173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5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2DA54933-624B-4C66-9AD9-B8222C14CD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455468"/>
              </p:ext>
            </p:extLst>
          </p:nvPr>
        </p:nvGraphicFramePr>
        <p:xfrm>
          <a:off x="2007220" y="379141"/>
          <a:ext cx="8251902" cy="6222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220B9F0F-0641-4C5C-AFC7-349534D2A4CF}"/>
              </a:ext>
            </a:extLst>
          </p:cNvPr>
          <p:cNvSpPr txBox="1"/>
          <p:nvPr/>
        </p:nvSpPr>
        <p:spPr>
          <a:xfrm>
            <a:off x="10140176" y="5138928"/>
            <a:ext cx="206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u="sng" dirty="0"/>
              <a:t>Data </a:t>
            </a:r>
            <a:r>
              <a:rPr lang="pl-PL" u="sng" dirty="0" err="1"/>
              <a:t>sources</a:t>
            </a:r>
            <a:r>
              <a:rPr lang="pl-PL" u="sng" dirty="0"/>
              <a:t>: </a:t>
            </a:r>
          </a:p>
          <a:p>
            <a:r>
              <a:rPr lang="pl-PL" dirty="0"/>
              <a:t>Kremer (1993); </a:t>
            </a:r>
            <a:r>
              <a:rPr lang="pl-PL" dirty="0" err="1"/>
              <a:t>Piketty</a:t>
            </a:r>
            <a:r>
              <a:rPr lang="pl-PL" dirty="0"/>
              <a:t> (2012)</a:t>
            </a:r>
          </a:p>
        </p:txBody>
      </p:sp>
    </p:spTree>
    <p:extLst>
      <p:ext uri="{BB962C8B-B14F-4D97-AF65-F5344CB8AC3E}">
        <p14:creationId xmlns:p14="http://schemas.microsoft.com/office/powerpoint/2010/main" val="229762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DA39EEB3-1BB2-4AFD-9873-E7D87D567B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170788"/>
              </p:ext>
            </p:extLst>
          </p:nvPr>
        </p:nvGraphicFramePr>
        <p:xfrm>
          <a:off x="2051824" y="602166"/>
          <a:ext cx="7582830" cy="6088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305D137E-33F8-4C29-8C80-28717180DF1E}"/>
              </a:ext>
            </a:extLst>
          </p:cNvPr>
          <p:cNvSpPr txBox="1"/>
          <p:nvPr/>
        </p:nvSpPr>
        <p:spPr>
          <a:xfrm>
            <a:off x="10140176" y="5138928"/>
            <a:ext cx="206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u="sng" dirty="0"/>
              <a:t>Data </a:t>
            </a:r>
            <a:r>
              <a:rPr lang="pl-PL" u="sng" dirty="0" err="1"/>
              <a:t>sources</a:t>
            </a:r>
            <a:r>
              <a:rPr lang="pl-PL" u="sng" dirty="0"/>
              <a:t>: </a:t>
            </a:r>
          </a:p>
          <a:p>
            <a:r>
              <a:rPr lang="pl-PL" dirty="0"/>
              <a:t>Kremer (1993); </a:t>
            </a:r>
            <a:r>
              <a:rPr lang="pl-PL" dirty="0" err="1"/>
              <a:t>Piketty</a:t>
            </a:r>
            <a:r>
              <a:rPr lang="pl-PL" dirty="0"/>
              <a:t> (2012)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B47C386-485F-4AC4-A75A-9D4DE13D9C2F}"/>
              </a:ext>
            </a:extLst>
          </p:cNvPr>
          <p:cNvSpPr txBox="1"/>
          <p:nvPr/>
        </p:nvSpPr>
        <p:spPr>
          <a:xfrm>
            <a:off x="548640" y="50292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LOG</a:t>
            </a:r>
          </a:p>
          <a:p>
            <a:r>
              <a:rPr lang="pl-PL" b="1" dirty="0"/>
              <a:t>SCALE</a:t>
            </a:r>
          </a:p>
        </p:txBody>
      </p:sp>
    </p:spTree>
    <p:extLst>
      <p:ext uri="{BB962C8B-B14F-4D97-AF65-F5344CB8AC3E}">
        <p14:creationId xmlns:p14="http://schemas.microsoft.com/office/powerpoint/2010/main" val="205883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136983CD-E7AB-4208-B965-1DC73B74F0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130476"/>
              </p:ext>
            </p:extLst>
          </p:nvPr>
        </p:nvGraphicFramePr>
        <p:xfrm>
          <a:off x="1755648" y="802888"/>
          <a:ext cx="7834401" cy="559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7BC2682F-1AB2-48D6-B73A-3F605F50A203}"/>
              </a:ext>
            </a:extLst>
          </p:cNvPr>
          <p:cNvSpPr txBox="1"/>
          <p:nvPr/>
        </p:nvSpPr>
        <p:spPr>
          <a:xfrm>
            <a:off x="10140176" y="5138928"/>
            <a:ext cx="206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u="sng" dirty="0"/>
              <a:t>Data </a:t>
            </a:r>
            <a:r>
              <a:rPr lang="pl-PL" u="sng" dirty="0" err="1"/>
              <a:t>sources</a:t>
            </a:r>
            <a:r>
              <a:rPr lang="pl-PL" u="sng" dirty="0"/>
              <a:t>: </a:t>
            </a:r>
          </a:p>
          <a:p>
            <a:r>
              <a:rPr lang="pl-PL" dirty="0"/>
              <a:t>Kremer (1993); </a:t>
            </a:r>
            <a:r>
              <a:rPr lang="pl-PL" dirty="0" err="1"/>
              <a:t>Piketty</a:t>
            </a:r>
            <a:r>
              <a:rPr lang="pl-PL" dirty="0"/>
              <a:t> (2012)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7D9C682-412E-4308-8EDF-5599DADF7EF4}"/>
              </a:ext>
            </a:extLst>
          </p:cNvPr>
          <p:cNvSpPr txBox="1"/>
          <p:nvPr/>
        </p:nvSpPr>
        <p:spPr>
          <a:xfrm>
            <a:off x="548640" y="50292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LOG</a:t>
            </a:r>
          </a:p>
          <a:p>
            <a:r>
              <a:rPr lang="pl-PL" b="1" dirty="0"/>
              <a:t>SCALE</a:t>
            </a:r>
          </a:p>
        </p:txBody>
      </p:sp>
    </p:spTree>
    <p:extLst>
      <p:ext uri="{BB962C8B-B14F-4D97-AF65-F5344CB8AC3E}">
        <p14:creationId xmlns:p14="http://schemas.microsoft.com/office/powerpoint/2010/main" val="84773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08AC2AF2-5B53-4FA3-8487-C3C0E951E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628" y="1272428"/>
            <a:ext cx="8270744" cy="431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1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7AF69D6D-CBB5-4B6B-99A0-1DCB8BF4CC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854852"/>
              </p:ext>
            </p:extLst>
          </p:nvPr>
        </p:nvGraphicFramePr>
        <p:xfrm>
          <a:off x="2364059" y="869795"/>
          <a:ext cx="7649736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4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599AC42-E618-4B26-BBFD-3FC311C31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4" y="1943768"/>
            <a:ext cx="9490837" cy="422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6">
            <a:extLst>
              <a:ext uri="{FF2B5EF4-FFF2-40B4-BE49-F238E27FC236}">
                <a16:creationId xmlns:a16="http://schemas.microsoft.com/office/drawing/2014/main" id="{5AD2A3A8-73DF-45D5-BD17-F879D0CAB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992" y="6431316"/>
            <a:ext cx="54125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1400" dirty="0"/>
              <a:t>Source: </a:t>
            </a:r>
            <a:r>
              <a:rPr lang="pl-PL" altLang="pl-PL" sz="1400" dirty="0" err="1"/>
              <a:t>Galor</a:t>
            </a:r>
            <a:r>
              <a:rPr lang="pl-PL" altLang="pl-PL" sz="1400" dirty="0"/>
              <a:t> (2005). Data on England.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70806B4-EF26-4F61-9A29-F57E0D23D461}"/>
              </a:ext>
            </a:extLst>
          </p:cNvPr>
          <p:cNvSpPr txBox="1"/>
          <p:nvPr/>
        </p:nvSpPr>
        <p:spPr>
          <a:xfrm>
            <a:off x="3273552" y="863108"/>
            <a:ext cx="1517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Kuznets</a:t>
            </a:r>
            <a:r>
              <a:rPr lang="pl-PL" dirty="0"/>
              <a:t> </a:t>
            </a:r>
            <a:r>
              <a:rPr lang="pl-PL" dirty="0" err="1"/>
              <a:t>curve</a:t>
            </a: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BBEFBE4-4481-45BA-A48C-A80286199661}"/>
              </a:ext>
            </a:extLst>
          </p:cNvPr>
          <p:cNvSpPr txBox="1"/>
          <p:nvPr/>
        </p:nvSpPr>
        <p:spPr>
          <a:xfrm>
            <a:off x="7729728" y="863108"/>
            <a:ext cx="233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Rise of </a:t>
            </a:r>
            <a:r>
              <a:rPr lang="pl-PL" dirty="0" err="1"/>
              <a:t>human</a:t>
            </a:r>
            <a:r>
              <a:rPr lang="pl-PL" dirty="0"/>
              <a:t> </a:t>
            </a:r>
            <a:r>
              <a:rPr lang="pl-PL" dirty="0" err="1"/>
              <a:t>capital</a:t>
            </a: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0F90813-B30F-4141-B966-C9F6A26227CA}"/>
              </a:ext>
            </a:extLst>
          </p:cNvPr>
          <p:cNvSpPr txBox="1"/>
          <p:nvPr/>
        </p:nvSpPr>
        <p:spPr>
          <a:xfrm>
            <a:off x="393192" y="317206"/>
            <a:ext cx="321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Early</a:t>
            </a:r>
            <a:r>
              <a:rPr lang="pl-PL" b="1" dirty="0"/>
              <a:t> </a:t>
            </a:r>
            <a:r>
              <a:rPr lang="pl-PL" b="1" dirty="0" err="1"/>
              <a:t>Industrial</a:t>
            </a:r>
            <a:r>
              <a:rPr lang="pl-PL" b="1" dirty="0"/>
              <a:t> Era</a:t>
            </a:r>
          </a:p>
        </p:txBody>
      </p:sp>
    </p:spTree>
    <p:extLst>
      <p:ext uri="{BB962C8B-B14F-4D97-AF65-F5344CB8AC3E}">
        <p14:creationId xmlns:p14="http://schemas.microsoft.com/office/powerpoint/2010/main" val="181184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50F90813-B30F-4141-B966-C9F6A26227CA}"/>
              </a:ext>
            </a:extLst>
          </p:cNvPr>
          <p:cNvSpPr txBox="1"/>
          <p:nvPr/>
        </p:nvSpPr>
        <p:spPr>
          <a:xfrm>
            <a:off x="393192" y="317206"/>
            <a:ext cx="321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Early</a:t>
            </a:r>
            <a:r>
              <a:rPr lang="pl-PL" b="1" dirty="0"/>
              <a:t> Digital Era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CCCD5CA-C8A3-4C7E-A7BE-A2B611B4C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914" y="766256"/>
            <a:ext cx="8676172" cy="577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78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0DEE030B-DB4A-426A-8F90-3CB7D2EDE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788" y="900064"/>
            <a:ext cx="8682423" cy="5701458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19241D1A-BDB5-48A8-A116-69764A8BA3AE}"/>
              </a:ext>
            </a:extLst>
          </p:cNvPr>
          <p:cNvSpPr txBox="1"/>
          <p:nvPr/>
        </p:nvSpPr>
        <p:spPr>
          <a:xfrm>
            <a:off x="417056" y="6253822"/>
            <a:ext cx="321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from </a:t>
            </a:r>
            <a:r>
              <a:rPr lang="pl-PL" dirty="0" err="1"/>
              <a:t>Milanović</a:t>
            </a:r>
            <a:r>
              <a:rPr lang="pl-PL" dirty="0"/>
              <a:t> (2016)</a:t>
            </a:r>
          </a:p>
        </p:txBody>
      </p:sp>
    </p:spTree>
    <p:extLst>
      <p:ext uri="{BB962C8B-B14F-4D97-AF65-F5344CB8AC3E}">
        <p14:creationId xmlns:p14="http://schemas.microsoft.com/office/powerpoint/2010/main" val="2060676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117</Words>
  <Application>Microsoft Office PowerPoint</Application>
  <PresentationFormat>Panoramiczny</PresentationFormat>
  <Paragraphs>32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Growiec, Jakub Marek</dc:creator>
  <cp:lastModifiedBy>Growiec, Jakub Marek</cp:lastModifiedBy>
  <cp:revision>9</cp:revision>
  <dcterms:created xsi:type="dcterms:W3CDTF">2020-02-21T12:58:18Z</dcterms:created>
  <dcterms:modified xsi:type="dcterms:W3CDTF">2020-02-21T15:16:42Z</dcterms:modified>
</cp:coreProperties>
</file>